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6" r:id="rId7"/>
    <p:sldId id="307" r:id="rId8"/>
    <p:sldId id="30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4" r:id="rId17"/>
    <p:sldId id="325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3" r:id="rId26"/>
    <p:sldId id="374" r:id="rId27"/>
    <p:sldId id="376" r:id="rId28"/>
    <p:sldId id="377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455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81200" y="396240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925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444" y="1505533"/>
            <a:ext cx="7157110" cy="151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00225" y="3987165"/>
            <a:ext cx="6543548" cy="127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95800" y="617220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10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75562"/>
            <a:ext cx="3774440" cy="405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71399"/>
            <a:ext cx="8072119" cy="115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979" y="1531365"/>
            <a:ext cx="8448040" cy="467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396240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925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1467433"/>
            <a:ext cx="648716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Viral </a:t>
            </a:r>
            <a:r>
              <a:rPr sz="5000" dirty="0"/>
              <a:t>Disease in</a:t>
            </a:r>
            <a:r>
              <a:rPr sz="5000" spc="-45" dirty="0"/>
              <a:t> </a:t>
            </a:r>
            <a:r>
              <a:rPr sz="5000" dirty="0" smtClean="0"/>
              <a:t>Ruminant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(</a:t>
            </a:r>
            <a:r>
              <a:rPr lang="en-US" sz="5000" dirty="0" smtClean="0"/>
              <a:t>BVD &amp; FMD)</a:t>
            </a:r>
            <a:endParaRPr sz="5000" dirty="0"/>
          </a:p>
        </p:txBody>
      </p:sp>
      <p:sp>
        <p:nvSpPr>
          <p:cNvPr id="5" name="object 5"/>
          <p:cNvSpPr txBox="1"/>
          <p:nvPr/>
        </p:nvSpPr>
        <p:spPr>
          <a:xfrm>
            <a:off x="2060194" y="3901209"/>
            <a:ext cx="5864606" cy="1363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62430">
              <a:lnSpc>
                <a:spcPct val="120100"/>
              </a:lnSpc>
              <a:spcBef>
                <a:spcPts val="95"/>
              </a:spcBef>
            </a:pPr>
            <a:r>
              <a:rPr lang="en-US" spc="-5" dirty="0" smtClean="0">
                <a:latin typeface="Arial"/>
                <a:cs typeface="Arial"/>
              </a:rPr>
              <a:t>By </a:t>
            </a:r>
          </a:p>
          <a:p>
            <a:pPr marL="12700" marR="1662430">
              <a:lnSpc>
                <a:spcPct val="120100"/>
              </a:lnSpc>
              <a:spcBef>
                <a:spcPts val="95"/>
              </a:spcBef>
            </a:pPr>
            <a:r>
              <a:rPr lang="en-US" spc="-5" dirty="0" smtClean="0">
                <a:latin typeface="Arial"/>
                <a:cs typeface="Arial"/>
              </a:rPr>
              <a:t>Assistant Professor</a:t>
            </a:r>
          </a:p>
          <a:p>
            <a:pPr marL="12700" marR="1662430">
              <a:lnSpc>
                <a:spcPct val="120100"/>
              </a:lnSpc>
              <a:spcBef>
                <a:spcPts val="95"/>
              </a:spcBef>
            </a:pPr>
            <a:r>
              <a:rPr lang="en-US" spc="-5" dirty="0" smtClean="0">
                <a:latin typeface="Arial"/>
                <a:cs typeface="Arial"/>
              </a:rPr>
              <a:t>Dr. Jihad A. Ahmed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spc="-5" dirty="0" smtClean="0">
                <a:latin typeface="Arial"/>
                <a:cs typeface="Arial"/>
              </a:rPr>
              <a:t>BVMS; MSc; PhD Animal Pathology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88976"/>
            <a:ext cx="5289550" cy="645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4707" y="1437259"/>
            <a:ext cx="2538095" cy="8432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30"/>
              </a:spcBef>
            </a:pP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Lesion on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nose, 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foamy</a:t>
            </a:r>
            <a:r>
              <a:rPr sz="2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saliva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25" y="260286"/>
            <a:ext cx="8569325" cy="568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6156147"/>
            <a:ext cx="6196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Mucosal lesions on tongue and GI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25" y="692150"/>
            <a:ext cx="8713851" cy="485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5653024" cy="640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0479" y="1221104"/>
            <a:ext cx="2378710" cy="8439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420"/>
              </a:spcBef>
            </a:pP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Lesion on</a:t>
            </a:r>
            <a:r>
              <a:rPr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hard  palate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12"/>
            <a:ext cx="8713724" cy="571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6571" y="6082995"/>
            <a:ext cx="6415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Ataxia resulting from congenital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312" y="333311"/>
            <a:ext cx="8280400" cy="5434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082995"/>
            <a:ext cx="8873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Cerebellar hypoplasia resulting from congenital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2719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Diagnosis</a:t>
            </a:r>
            <a:r>
              <a:rPr sz="4200" spc="-440" dirty="0"/>
              <a:t> </a:t>
            </a:r>
            <a:r>
              <a:rPr sz="4200" spc="-5" dirty="0"/>
              <a:t>(1)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45082"/>
            <a:ext cx="7650480" cy="4073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Virus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Isolation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ts val="2600"/>
              </a:lnSpc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spc="-5" dirty="0">
                <a:latin typeface="Arial"/>
                <a:cs typeface="Arial"/>
              </a:rPr>
              <a:t>Persistent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  <a:p>
            <a:pPr marL="1035050" lvl="2" indent="-352425">
              <a:lnSpc>
                <a:spcPct val="100000"/>
              </a:lnSpc>
              <a:spcBef>
                <a:spcPts val="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000" dirty="0">
                <a:latin typeface="Arial"/>
                <a:cs typeface="Arial"/>
              </a:rPr>
              <a:t>Adults —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Serum</a:t>
            </a:r>
            <a:endParaRPr sz="2000">
              <a:latin typeface="Arial"/>
              <a:cs typeface="Arial"/>
            </a:endParaRPr>
          </a:p>
          <a:p>
            <a:pPr marL="1035050" marR="5080" lvl="2" indent="-352425">
              <a:lnSpc>
                <a:spcPct val="80000"/>
              </a:lnSpc>
              <a:spcBef>
                <a:spcPts val="4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000" spc="-5" dirty="0">
                <a:latin typeface="Arial"/>
                <a:cs typeface="Arial"/>
              </a:rPr>
              <a:t>Calves </a:t>
            </a:r>
            <a:r>
              <a:rPr sz="2000" dirty="0">
                <a:latin typeface="Arial"/>
                <a:cs typeface="Arial"/>
              </a:rPr>
              <a:t>— </a:t>
            </a:r>
            <a:r>
              <a:rPr sz="2000" spc="-5" dirty="0">
                <a:latin typeface="Arial"/>
                <a:cs typeface="Arial"/>
              </a:rPr>
              <a:t>Serum if pre colostrum </a:t>
            </a:r>
            <a:r>
              <a:rPr sz="2000" spc="-1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older </a:t>
            </a:r>
            <a:r>
              <a:rPr sz="2000" spc="-10" dirty="0">
                <a:latin typeface="Arial"/>
                <a:cs typeface="Arial"/>
              </a:rPr>
              <a:t>than </a:t>
            </a:r>
            <a:r>
              <a:rPr sz="2000" spc="25" dirty="0">
                <a:latin typeface="Gill Sans MT"/>
                <a:cs typeface="Gill Sans MT"/>
              </a:rPr>
              <a:t>4 </a:t>
            </a:r>
            <a:r>
              <a:rPr sz="2000" dirty="0">
                <a:latin typeface="Arial"/>
                <a:cs typeface="Arial"/>
              </a:rPr>
              <a:t>months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dirty="0">
                <a:latin typeface="Arial"/>
                <a:cs typeface="Arial"/>
              </a:rPr>
              <a:t>age.</a:t>
            </a:r>
            <a:endParaRPr sz="2000">
              <a:latin typeface="Arial"/>
              <a:cs typeface="Arial"/>
            </a:endParaRPr>
          </a:p>
          <a:p>
            <a:pPr marL="1035050" lvl="2" indent="-352425">
              <a:lnSpc>
                <a:spcPts val="216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000" spc="-5" dirty="0">
                <a:latin typeface="Arial"/>
                <a:cs typeface="Arial"/>
              </a:rPr>
              <a:t>Calves </a:t>
            </a:r>
            <a:r>
              <a:rPr sz="2000" spc="5" dirty="0">
                <a:latin typeface="Arial"/>
                <a:cs typeface="Arial"/>
              </a:rPr>
              <a:t>— </a:t>
            </a:r>
            <a:r>
              <a:rPr sz="2000" spc="-5" dirty="0">
                <a:latin typeface="Arial"/>
                <a:cs typeface="Arial"/>
              </a:rPr>
              <a:t>Whole blood if post </a:t>
            </a:r>
            <a:r>
              <a:rPr sz="2000" dirty="0">
                <a:latin typeface="Arial"/>
                <a:cs typeface="Arial"/>
              </a:rPr>
              <a:t>colostrum and </a:t>
            </a:r>
            <a:r>
              <a:rPr sz="2000" spc="-5" dirty="0">
                <a:latin typeface="Arial"/>
                <a:cs typeface="Arial"/>
              </a:rPr>
              <a:t>less than </a:t>
            </a:r>
            <a:r>
              <a:rPr sz="2000" spc="25" dirty="0">
                <a:latin typeface="Gill Sans MT"/>
                <a:cs typeface="Gill Sans MT"/>
              </a:rPr>
              <a:t>4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035050">
              <a:lnSpc>
                <a:spcPts val="2150"/>
              </a:lnSpc>
            </a:pPr>
            <a:r>
              <a:rPr sz="2000" dirty="0">
                <a:latin typeface="Arial"/>
                <a:cs typeface="Arial"/>
              </a:rPr>
              <a:t>months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age.</a:t>
            </a:r>
            <a:endParaRPr sz="2000">
              <a:latin typeface="Arial"/>
              <a:cs typeface="Arial"/>
            </a:endParaRPr>
          </a:p>
          <a:p>
            <a:pPr marL="325755" marR="5110480" lvl="1" indent="-325755" algn="r">
              <a:lnSpc>
                <a:spcPts val="2630"/>
              </a:lnSpc>
              <a:buClr>
                <a:srgbClr val="3A812E"/>
              </a:buClr>
              <a:buSzPct val="59090"/>
              <a:buFont typeface="Wingdings"/>
              <a:buChar char=""/>
              <a:tabLst>
                <a:tab pos="325755" algn="l"/>
                <a:tab pos="683895" algn="l"/>
              </a:tabLst>
            </a:pPr>
            <a:r>
              <a:rPr sz="2200" spc="-5" dirty="0">
                <a:latin typeface="Arial"/>
                <a:cs typeface="Arial"/>
              </a:rPr>
              <a:t>Acute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  <a:p>
            <a:pPr marL="351790" marR="5123815" lvl="2" indent="-351790" algn="r">
              <a:lnSpc>
                <a:spcPts val="2390"/>
              </a:lnSpc>
              <a:spcBef>
                <a:spcPts val="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1790" algn="l"/>
                <a:tab pos="352425" algn="l"/>
              </a:tabLst>
            </a:pPr>
            <a:r>
              <a:rPr sz="2000" dirty="0">
                <a:latin typeface="Arial"/>
                <a:cs typeface="Arial"/>
              </a:rPr>
              <a:t>Whole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blood.</a:t>
            </a:r>
            <a:endParaRPr sz="2000">
              <a:latin typeface="Arial"/>
              <a:cs typeface="Arial"/>
            </a:endParaRPr>
          </a:p>
          <a:p>
            <a:pPr marL="683260" lvl="1" indent="-327025">
              <a:lnSpc>
                <a:spcPts val="2630"/>
              </a:lnSpc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spc="-5" dirty="0">
                <a:latin typeface="Arial"/>
                <a:cs typeface="Arial"/>
              </a:rPr>
              <a:t>Post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Mortem</a:t>
            </a:r>
            <a:endParaRPr sz="2200">
              <a:latin typeface="Arial"/>
              <a:cs typeface="Arial"/>
            </a:endParaRPr>
          </a:p>
          <a:p>
            <a:pPr marL="1035050" lvl="2" indent="-352425">
              <a:lnSpc>
                <a:spcPts val="2390"/>
              </a:lnSpc>
              <a:spcBef>
                <a:spcPts val="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000" dirty="0">
                <a:latin typeface="Arial"/>
                <a:cs typeface="Arial"/>
              </a:rPr>
              <a:t>Spleen, </a:t>
            </a:r>
            <a:r>
              <a:rPr sz="2000" spc="-5" dirty="0">
                <a:latin typeface="Arial"/>
                <a:cs typeface="Arial"/>
              </a:rPr>
              <a:t>Peyer's patch, lymph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nodes.</a:t>
            </a:r>
            <a:endParaRPr sz="2000">
              <a:latin typeface="Arial"/>
              <a:cs typeface="Arial"/>
            </a:endParaRPr>
          </a:p>
          <a:p>
            <a:pPr marL="683260" lvl="1" indent="-327025">
              <a:lnSpc>
                <a:spcPts val="2630"/>
              </a:lnSpc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spc="-5" dirty="0">
                <a:latin typeface="Arial"/>
                <a:cs typeface="Arial"/>
              </a:rPr>
              <a:t>Abortion</a:t>
            </a:r>
            <a:endParaRPr sz="2200">
              <a:latin typeface="Arial"/>
              <a:cs typeface="Arial"/>
            </a:endParaRPr>
          </a:p>
          <a:p>
            <a:pPr marL="1035050" lvl="2" indent="-352425">
              <a:lnSpc>
                <a:spcPct val="100000"/>
              </a:lnSpc>
              <a:spcBef>
                <a:spcPts val="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000" dirty="0">
                <a:latin typeface="Arial"/>
                <a:cs typeface="Arial"/>
              </a:rPr>
              <a:t>Spleen,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thymus.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31429"/>
            <a:ext cx="4893945" cy="32804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Serology</a:t>
            </a:r>
            <a:endParaRPr sz="3000">
              <a:latin typeface="Arial"/>
              <a:cs typeface="Arial"/>
            </a:endParaRPr>
          </a:p>
          <a:p>
            <a:pPr marL="355600" marR="1292225">
              <a:lnSpc>
                <a:spcPct val="120000"/>
              </a:lnSpc>
            </a:pPr>
            <a:r>
              <a:rPr sz="3000" dirty="0">
                <a:latin typeface="Arial"/>
                <a:cs typeface="Arial"/>
              </a:rPr>
              <a:t>Virus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neutralization  </a:t>
            </a:r>
            <a:r>
              <a:rPr sz="3000" dirty="0">
                <a:latin typeface="Arial"/>
                <a:cs typeface="Arial"/>
              </a:rPr>
              <a:t>FA</a:t>
            </a:r>
            <a:endParaRPr sz="3000">
              <a:latin typeface="Arial"/>
              <a:cs typeface="Arial"/>
            </a:endParaRPr>
          </a:p>
          <a:p>
            <a:pPr marL="355600" marR="5080">
              <a:lnSpc>
                <a:spcPct val="120000"/>
              </a:lnSpc>
              <a:spcBef>
                <a:spcPts val="5"/>
              </a:spcBef>
            </a:pPr>
            <a:r>
              <a:rPr sz="3000" spc="-5" dirty="0">
                <a:latin typeface="Arial"/>
                <a:cs typeface="Arial"/>
              </a:rPr>
              <a:t>Immunohistochemistry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test  </a:t>
            </a:r>
            <a:r>
              <a:rPr sz="3000" dirty="0">
                <a:latin typeface="Arial"/>
                <a:cs typeface="Arial"/>
              </a:rPr>
              <a:t>ELISA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20"/>
              </a:spcBef>
            </a:pPr>
            <a:r>
              <a:rPr sz="3000" dirty="0">
                <a:latin typeface="Arial"/>
                <a:cs typeface="Arial"/>
              </a:rPr>
              <a:t>PCR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40563"/>
            <a:ext cx="2719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Diagnosis</a:t>
            </a:r>
            <a:r>
              <a:rPr sz="4200" spc="-440" dirty="0"/>
              <a:t> </a:t>
            </a:r>
            <a:r>
              <a:rPr sz="4200" spc="-5" dirty="0"/>
              <a:t>(2)</a:t>
            </a:r>
            <a:endParaRPr sz="4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96240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925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1505533"/>
            <a:ext cx="6149975" cy="15125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545"/>
              </a:spcBef>
            </a:pPr>
            <a:r>
              <a:rPr sz="5000" spc="5" dirty="0"/>
              <a:t>Foot </a:t>
            </a:r>
            <a:r>
              <a:rPr sz="5000" spc="-5" dirty="0"/>
              <a:t>and Mouth</a:t>
            </a:r>
            <a:r>
              <a:rPr sz="5000" spc="-95" dirty="0"/>
              <a:t> </a:t>
            </a:r>
            <a:r>
              <a:rPr sz="5000" dirty="0"/>
              <a:t>Disease  </a:t>
            </a:r>
            <a:r>
              <a:rPr sz="5000" spc="5" dirty="0"/>
              <a:t>(FMD)</a:t>
            </a:r>
            <a:endParaRPr sz="5000"/>
          </a:p>
        </p:txBody>
      </p:sp>
      <p:sp>
        <p:nvSpPr>
          <p:cNvPr id="5" name="object 5"/>
          <p:cNvSpPr/>
          <p:nvPr/>
        </p:nvSpPr>
        <p:spPr>
          <a:xfrm>
            <a:off x="4643501" y="3357498"/>
            <a:ext cx="3252724" cy="199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1781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Etiology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31429"/>
            <a:ext cx="7952105" cy="44481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Family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Picornaviridae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Genus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Aphthovirus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Serotypes</a:t>
            </a:r>
            <a:endParaRPr sz="30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4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O, A, C, Asia1, SAT1, </a:t>
            </a:r>
            <a:r>
              <a:rPr sz="2600" spc="5" dirty="0">
                <a:latin typeface="Arial"/>
                <a:cs typeface="Arial"/>
              </a:rPr>
              <a:t>SAT2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SAT3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Asia1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Asia </a:t>
            </a:r>
            <a:r>
              <a:rPr sz="2600" spc="-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Middle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East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SAT1-3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Africa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3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O, A, C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European country and world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wide</a:t>
            </a:r>
            <a:endParaRPr sz="2600">
              <a:latin typeface="Arial"/>
              <a:cs typeface="Arial"/>
            </a:endParaRPr>
          </a:p>
          <a:p>
            <a:pPr marL="683260" marR="5080" lvl="1" indent="-327025">
              <a:lnSpc>
                <a:spcPct val="100000"/>
              </a:lnSpc>
              <a:spcBef>
                <a:spcPts val="62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Free from FMD: Scandinavia, Great Britain,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North  and </a:t>
            </a:r>
            <a:r>
              <a:rPr sz="2600" spc="-5" dirty="0">
                <a:latin typeface="Arial"/>
                <a:cs typeface="Arial"/>
              </a:rPr>
              <a:t>Central </a:t>
            </a:r>
            <a:r>
              <a:rPr sz="2600" dirty="0">
                <a:latin typeface="Arial"/>
                <a:cs typeface="Arial"/>
              </a:rPr>
              <a:t>America, Australia and New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Zealand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4998"/>
            <a:ext cx="5464810" cy="12744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4790"/>
              </a:lnSpc>
              <a:spcBef>
                <a:spcPts val="470"/>
              </a:spcBef>
            </a:pPr>
            <a:r>
              <a:rPr sz="4200" dirty="0"/>
              <a:t>Bovine viral diarrhea</a:t>
            </a:r>
            <a:r>
              <a:rPr sz="4200" spc="-105" dirty="0"/>
              <a:t> </a:t>
            </a:r>
            <a:r>
              <a:rPr sz="4200" dirty="0"/>
              <a:t>virus  (BVDV)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444500" y="2084958"/>
            <a:ext cx="8255000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 marR="255904" indent="-342900">
              <a:lnSpc>
                <a:spcPct val="100000"/>
              </a:lnSpc>
              <a:spcBef>
                <a:spcPts val="10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sz="2600" dirty="0">
                <a:latin typeface="Arial"/>
                <a:cs typeface="Arial"/>
              </a:rPr>
              <a:t>BVD was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dirty="0">
                <a:latin typeface="Arial"/>
                <a:cs typeface="Arial"/>
              </a:rPr>
              <a:t>recognised </a:t>
            </a:r>
            <a:r>
              <a:rPr sz="2600" spc="-5" dirty="0">
                <a:latin typeface="Arial"/>
                <a:cs typeface="Arial"/>
              </a:rPr>
              <a:t>in Canada </a:t>
            </a:r>
            <a:r>
              <a:rPr sz="2600" dirty="0">
                <a:latin typeface="Arial"/>
                <a:cs typeface="Arial"/>
              </a:rPr>
              <a:t>and the </a:t>
            </a:r>
            <a:r>
              <a:rPr sz="2600" spc="-5" dirty="0">
                <a:latin typeface="Arial"/>
                <a:cs typeface="Arial"/>
              </a:rPr>
              <a:t>United  </a:t>
            </a:r>
            <a:r>
              <a:rPr sz="2600" dirty="0">
                <a:latin typeface="Arial"/>
                <a:cs typeface="Arial"/>
              </a:rPr>
              <a:t>States in the </a:t>
            </a:r>
            <a:r>
              <a:rPr sz="2600" spc="235" dirty="0">
                <a:latin typeface="Calibri"/>
                <a:cs typeface="Calibri"/>
              </a:rPr>
              <a:t>1940</a:t>
            </a:r>
            <a:r>
              <a:rPr sz="2600" spc="235" dirty="0">
                <a:latin typeface="Arial"/>
                <a:cs typeface="Arial"/>
              </a:rPr>
              <a:t>'s.</a:t>
            </a:r>
            <a:endParaRPr sz="2600">
              <a:latin typeface="Arial"/>
              <a:cs typeface="Arial"/>
            </a:endParaRPr>
          </a:p>
          <a:p>
            <a:pPr marL="457834" marR="254635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sz="2600" dirty="0">
                <a:latin typeface="Arial"/>
                <a:cs typeface="Arial"/>
              </a:rPr>
              <a:t>In </a:t>
            </a:r>
            <a:r>
              <a:rPr sz="2600" spc="465" dirty="0">
                <a:latin typeface="Calibri"/>
                <a:cs typeface="Calibri"/>
              </a:rPr>
              <a:t>1987</a:t>
            </a:r>
            <a:r>
              <a:rPr sz="2600" spc="465" dirty="0">
                <a:latin typeface="Arial"/>
                <a:cs typeface="Arial"/>
              </a:rPr>
              <a:t>, </a:t>
            </a:r>
            <a:r>
              <a:rPr sz="2600" spc="-5" dirty="0">
                <a:latin typeface="Arial"/>
                <a:cs typeface="Arial"/>
              </a:rPr>
              <a:t>outbreaks of </a:t>
            </a:r>
            <a:r>
              <a:rPr sz="2600" dirty="0">
                <a:latin typeface="Arial"/>
                <a:cs typeface="Arial"/>
              </a:rPr>
              <a:t>BVD </a:t>
            </a:r>
            <a:r>
              <a:rPr sz="2600" spc="-5" dirty="0">
                <a:latin typeface="Arial"/>
                <a:cs typeface="Arial"/>
              </a:rPr>
              <a:t>occurred affecting</a:t>
            </a:r>
            <a:r>
              <a:rPr sz="2600" spc="-4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veal  calves and </a:t>
            </a:r>
            <a:r>
              <a:rPr sz="2600" spc="-5" dirty="0">
                <a:latin typeface="Arial"/>
                <a:cs typeface="Arial"/>
              </a:rPr>
              <a:t>older </a:t>
            </a:r>
            <a:r>
              <a:rPr sz="2600" dirty="0">
                <a:latin typeface="Arial"/>
                <a:cs typeface="Arial"/>
              </a:rPr>
              <a:t>cattle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New York and  Pennsylvania.</a:t>
            </a:r>
            <a:endParaRPr sz="2600">
              <a:latin typeface="Arial"/>
              <a:cs typeface="Arial"/>
            </a:endParaRPr>
          </a:p>
          <a:p>
            <a:pPr marL="457834" marR="59055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sz="2600" dirty="0">
                <a:latin typeface="Arial"/>
                <a:cs typeface="Arial"/>
              </a:rPr>
              <a:t>Beginning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spc="430" dirty="0">
                <a:latin typeface="Calibri"/>
                <a:cs typeface="Calibri"/>
              </a:rPr>
              <a:t>1992</a:t>
            </a:r>
            <a:r>
              <a:rPr sz="2600" spc="430" dirty="0">
                <a:latin typeface="Arial"/>
                <a:cs typeface="Arial"/>
              </a:rPr>
              <a:t>, </a:t>
            </a:r>
            <a:r>
              <a:rPr sz="2600" spc="-5" dirty="0">
                <a:latin typeface="Arial"/>
                <a:cs typeface="Arial"/>
              </a:rPr>
              <a:t>an </a:t>
            </a:r>
            <a:r>
              <a:rPr sz="2600" dirty="0">
                <a:latin typeface="Arial"/>
                <a:cs typeface="Arial"/>
              </a:rPr>
              <a:t>outbreak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dirty="0">
                <a:latin typeface="Arial"/>
                <a:cs typeface="Arial"/>
              </a:rPr>
              <a:t>BVD</a:t>
            </a:r>
            <a:r>
              <a:rPr sz="2600" spc="-4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affected  </a:t>
            </a:r>
            <a:r>
              <a:rPr sz="2600" dirty="0">
                <a:latin typeface="Arial"/>
                <a:cs typeface="Arial"/>
              </a:rPr>
              <a:t>veal calves and dairy herds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Quebec.</a:t>
            </a:r>
            <a:endParaRPr sz="2600">
              <a:latin typeface="Arial"/>
              <a:cs typeface="Arial"/>
            </a:endParaRPr>
          </a:p>
          <a:p>
            <a:pPr marL="457834" marR="18161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sz="2600" dirty="0">
                <a:latin typeface="Arial"/>
                <a:cs typeface="Arial"/>
              </a:rPr>
              <a:t>Today BVDV </a:t>
            </a:r>
            <a:r>
              <a:rPr sz="2600" spc="-5" dirty="0">
                <a:latin typeface="Arial"/>
                <a:cs typeface="Arial"/>
              </a:rPr>
              <a:t>infections are </a:t>
            </a:r>
            <a:r>
              <a:rPr sz="2600" dirty="0">
                <a:latin typeface="Arial"/>
                <a:cs typeface="Arial"/>
              </a:rPr>
              <a:t>seen </a:t>
            </a:r>
            <a:r>
              <a:rPr sz="2600" spc="-5" dirty="0">
                <a:latin typeface="Arial"/>
                <a:cs typeface="Arial"/>
              </a:rPr>
              <a:t>in all ages of cattle  </a:t>
            </a:r>
            <a:r>
              <a:rPr sz="2600" dirty="0">
                <a:latin typeface="Arial"/>
                <a:cs typeface="Arial"/>
              </a:rPr>
              <a:t>throughout the world </a:t>
            </a:r>
            <a:r>
              <a:rPr sz="2600" spc="-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has </a:t>
            </a:r>
            <a:r>
              <a:rPr sz="2600" spc="-5" dirty="0">
                <a:latin typeface="Arial"/>
                <a:cs typeface="Arial"/>
              </a:rPr>
              <a:t>significant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economic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7834" algn="l"/>
                <a:tab pos="8241665" algn="l"/>
              </a:tabLst>
            </a:pPr>
            <a:r>
              <a:rPr sz="2600" strike="sngStrike" dirty="0">
                <a:latin typeface="Arial"/>
                <a:cs typeface="Arial"/>
              </a:rPr>
              <a:t> 	impact due to productive and reproductive</a:t>
            </a:r>
            <a:r>
              <a:rPr sz="2600" strike="sngStrike" spc="-120" dirty="0">
                <a:latin typeface="Arial"/>
                <a:cs typeface="Arial"/>
              </a:rPr>
              <a:t> </a:t>
            </a:r>
            <a:r>
              <a:rPr sz="2600" strike="sngStrike" dirty="0">
                <a:latin typeface="Arial"/>
                <a:cs typeface="Arial"/>
              </a:rPr>
              <a:t>losses.	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9062"/>
            <a:ext cx="9144000" cy="661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8912"/>
            <a:ext cx="9080500" cy="648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50088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2314" algn="l"/>
              </a:tabLst>
            </a:pPr>
            <a:r>
              <a:rPr sz="4200" dirty="0"/>
              <a:t>Resistant	</a:t>
            </a:r>
            <a:r>
              <a:rPr sz="4200" spc="-5" dirty="0"/>
              <a:t>and</a:t>
            </a:r>
            <a:r>
              <a:rPr sz="4200" spc="-90" dirty="0"/>
              <a:t> </a:t>
            </a:r>
            <a:r>
              <a:rPr sz="4200" dirty="0"/>
              <a:t>Sensitivity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29822"/>
            <a:ext cx="2523490" cy="24472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42265" marR="612775" indent="-342265" algn="r">
              <a:lnSpc>
                <a:spcPct val="100000"/>
              </a:lnSpc>
              <a:spcBef>
                <a:spcPts val="83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42265" algn="l"/>
                <a:tab pos="342900" algn="l"/>
              </a:tabLst>
            </a:pPr>
            <a:r>
              <a:rPr sz="3000" dirty="0">
                <a:latin typeface="Arial"/>
                <a:cs typeface="Arial"/>
              </a:rPr>
              <a:t>Sensitive</a:t>
            </a:r>
            <a:endParaRPr sz="3000">
              <a:latin typeface="Arial"/>
              <a:cs typeface="Arial"/>
            </a:endParaRPr>
          </a:p>
          <a:p>
            <a:pPr marL="325755" marR="635635" lvl="1" indent="-325755" algn="r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325755" algn="l"/>
                <a:tab pos="327025" algn="l"/>
              </a:tabLst>
            </a:pPr>
            <a:r>
              <a:rPr sz="2600" dirty="0">
                <a:latin typeface="Arial"/>
                <a:cs typeface="Arial"/>
              </a:rPr>
              <a:t>Su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light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UV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Temp &gt;50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36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pH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10528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Host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45310"/>
            <a:ext cx="7715884" cy="18491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All domestic and </a:t>
            </a:r>
            <a:r>
              <a:rPr sz="2600" spc="-5" dirty="0">
                <a:latin typeface="Arial"/>
                <a:cs typeface="Arial"/>
              </a:rPr>
              <a:t>wild </a:t>
            </a:r>
            <a:r>
              <a:rPr sz="2600" dirty="0">
                <a:latin typeface="Arial"/>
                <a:cs typeface="Arial"/>
              </a:rPr>
              <a:t>cloven-footed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animals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Susceptibility: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cattle&gt;pig&gt;sheep&gt;goat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Pigs </a:t>
            </a:r>
            <a:r>
              <a:rPr sz="2600" spc="-5" dirty="0">
                <a:latin typeface="Arial"/>
                <a:cs typeface="Arial"/>
              </a:rPr>
              <a:t>are amplifying </a:t>
            </a:r>
            <a:r>
              <a:rPr sz="2600" dirty="0">
                <a:latin typeface="Arial"/>
                <a:cs typeface="Arial"/>
              </a:rPr>
              <a:t>host which can cause </a:t>
            </a:r>
            <a:r>
              <a:rPr sz="2600" spc="-5" dirty="0">
                <a:latin typeface="Arial"/>
                <a:cs typeface="Arial"/>
              </a:rPr>
              <a:t>airborne  </a:t>
            </a:r>
            <a:r>
              <a:rPr sz="2600" dirty="0">
                <a:latin typeface="Arial"/>
                <a:cs typeface="Arial"/>
              </a:rPr>
              <a:t>transmission.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5810" y="3377435"/>
            <a:ext cx="1783080" cy="273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28060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Trans</a:t>
            </a:r>
            <a:r>
              <a:rPr sz="4200" spc="5" dirty="0"/>
              <a:t>m</a:t>
            </a:r>
            <a:r>
              <a:rPr sz="4200" dirty="0"/>
              <a:t>ission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29822"/>
            <a:ext cx="6132830" cy="34048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2 main </a:t>
            </a:r>
            <a:r>
              <a:rPr sz="3000" spc="-10" dirty="0">
                <a:latin typeface="Arial"/>
                <a:cs typeface="Arial"/>
              </a:rPr>
              <a:t>routes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infection:</a:t>
            </a:r>
            <a:endParaRPr sz="30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Aerosal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Ingestion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Modes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Transmission:</a:t>
            </a:r>
            <a:endParaRPr sz="30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9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spc="-5" dirty="0">
                <a:latin typeface="Arial"/>
                <a:cs typeface="Arial"/>
              </a:rPr>
              <a:t>Direct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contact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Indirect contact (mechanical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transfer)</a:t>
            </a:r>
            <a:endParaRPr sz="2600">
              <a:latin typeface="Arial"/>
              <a:cs typeface="Arial"/>
            </a:endParaRPr>
          </a:p>
          <a:p>
            <a:pPr marL="1035050" lvl="2" indent="-352425">
              <a:lnSpc>
                <a:spcPct val="100000"/>
              </a:lnSpc>
              <a:spcBef>
                <a:spcPts val="315"/>
              </a:spcBef>
              <a:buClr>
                <a:srgbClr val="CC9900"/>
              </a:buClr>
              <a:buSzPct val="63636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200" spc="-5" dirty="0">
                <a:latin typeface="Arial"/>
                <a:cs typeface="Arial"/>
              </a:rPr>
              <a:t>Air borne spread up to 10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kms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33686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Clinical </a:t>
            </a:r>
            <a:r>
              <a:rPr sz="4200" dirty="0"/>
              <a:t>signs</a:t>
            </a:r>
            <a:r>
              <a:rPr sz="4200" spc="-434" dirty="0"/>
              <a:t> </a:t>
            </a:r>
            <a:r>
              <a:rPr sz="4200" spc="-5" dirty="0"/>
              <a:t>(1)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31429"/>
            <a:ext cx="7663180" cy="4286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Incubation period 2-14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days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Fever (usually fall </a:t>
            </a:r>
            <a:r>
              <a:rPr sz="3000" spc="-5" dirty="0">
                <a:latin typeface="Arial"/>
                <a:cs typeface="Arial"/>
              </a:rPr>
              <a:t>in about 48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hrs)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Anorexia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Depression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Drop in </a:t>
            </a:r>
            <a:r>
              <a:rPr sz="3000" dirty="0">
                <a:latin typeface="Arial"/>
                <a:cs typeface="Arial"/>
              </a:rPr>
              <a:t>milk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production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Development of </a:t>
            </a:r>
            <a:r>
              <a:rPr sz="3000" dirty="0">
                <a:latin typeface="Arial"/>
                <a:cs typeface="Arial"/>
              </a:rPr>
              <a:t>vesicles </a:t>
            </a:r>
            <a:r>
              <a:rPr sz="3000" spc="-5" dirty="0">
                <a:latin typeface="Arial"/>
                <a:cs typeface="Arial"/>
              </a:rPr>
              <a:t>on mouth and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feet</a:t>
            </a:r>
            <a:endParaRPr sz="3000">
              <a:latin typeface="Arial"/>
              <a:cs typeface="Arial"/>
            </a:endParaRPr>
          </a:p>
          <a:p>
            <a:pPr marL="355600" marR="92075" indent="-342900">
              <a:lnSpc>
                <a:spcPts val="3300"/>
              </a:lnSpc>
              <a:spcBef>
                <a:spcPts val="10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Ruptured </a:t>
            </a:r>
            <a:r>
              <a:rPr sz="3000" dirty="0">
                <a:latin typeface="Arial"/>
                <a:cs typeface="Arial"/>
              </a:rPr>
              <a:t>vesicles </a:t>
            </a:r>
            <a:r>
              <a:rPr sz="3000" spc="-5" dirty="0">
                <a:latin typeface="Arial"/>
                <a:cs typeface="Arial"/>
              </a:rPr>
              <a:t>leading </a:t>
            </a:r>
            <a:r>
              <a:rPr sz="3000" dirty="0">
                <a:latin typeface="Arial"/>
                <a:cs typeface="Arial"/>
              </a:rPr>
              <a:t>to salivation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and  lameness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3412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Clinical </a:t>
            </a:r>
            <a:r>
              <a:rPr sz="4200" dirty="0"/>
              <a:t>signs</a:t>
            </a:r>
            <a:r>
              <a:rPr sz="4200" spc="-100" dirty="0"/>
              <a:t> </a:t>
            </a:r>
            <a:r>
              <a:rPr sz="4200" dirty="0"/>
              <a:t>(2)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622882"/>
            <a:ext cx="8040370" cy="3554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Vesicular </a:t>
            </a:r>
            <a:r>
              <a:rPr sz="3000" spc="-5" dirty="0">
                <a:latin typeface="Arial"/>
                <a:cs typeface="Arial"/>
              </a:rPr>
              <a:t>lesions occuring on udder and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teats  </a:t>
            </a:r>
            <a:r>
              <a:rPr sz="3000" dirty="0">
                <a:latin typeface="Arial"/>
                <a:cs typeface="Arial"/>
              </a:rPr>
              <a:t>may </a:t>
            </a:r>
            <a:r>
              <a:rPr sz="3000" spc="-10" dirty="0">
                <a:latin typeface="Arial"/>
                <a:cs typeface="Arial"/>
              </a:rPr>
              <a:t>become permanently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infected.</a:t>
            </a:r>
            <a:endParaRPr sz="3000">
              <a:latin typeface="Arial"/>
              <a:cs typeface="Arial"/>
            </a:endParaRPr>
          </a:p>
          <a:p>
            <a:pPr marL="355600" marR="6985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Loss of </a:t>
            </a:r>
            <a:r>
              <a:rPr sz="3000" dirty="0">
                <a:latin typeface="Arial"/>
                <a:cs typeface="Arial"/>
              </a:rPr>
              <a:t>condition </a:t>
            </a:r>
            <a:r>
              <a:rPr sz="3000" spc="-5" dirty="0">
                <a:latin typeface="Arial"/>
                <a:cs typeface="Arial"/>
              </a:rPr>
              <a:t>and </a:t>
            </a:r>
            <a:r>
              <a:rPr sz="3000" dirty="0">
                <a:latin typeface="Arial"/>
                <a:cs typeface="Arial"/>
              </a:rPr>
              <a:t>cessation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growth  which </a:t>
            </a:r>
            <a:r>
              <a:rPr sz="3000" dirty="0">
                <a:latin typeface="Arial"/>
                <a:cs typeface="Arial"/>
              </a:rPr>
              <a:t>may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prolonged.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Lameness is prominent </a:t>
            </a:r>
            <a:r>
              <a:rPr sz="3000" dirty="0">
                <a:latin typeface="Arial"/>
                <a:cs typeface="Arial"/>
              </a:rPr>
              <a:t>sign 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pig.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Mortality is </a:t>
            </a:r>
            <a:r>
              <a:rPr sz="3000" dirty="0">
                <a:latin typeface="Arial"/>
                <a:cs typeface="Arial"/>
              </a:rPr>
              <a:t>limited to young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animals.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Inapparent </a:t>
            </a:r>
            <a:r>
              <a:rPr sz="3000" spc="-5" dirty="0">
                <a:latin typeface="Arial"/>
                <a:cs typeface="Arial"/>
              </a:rPr>
              <a:t>infection: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goat&gt;sheep&gt;pig&gt;cattle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4975" y="260286"/>
            <a:ext cx="5799074" cy="6408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1781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Etiology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29822"/>
            <a:ext cx="8028305" cy="25692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RNA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virus</a:t>
            </a:r>
            <a:endParaRPr sz="30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Family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Flaviviridae</a:t>
            </a:r>
            <a:endParaRPr sz="2600">
              <a:latin typeface="Arial"/>
              <a:cs typeface="Arial"/>
            </a:endParaRPr>
          </a:p>
          <a:p>
            <a:pPr marL="1035050" lvl="2" indent="-352425">
              <a:lnSpc>
                <a:spcPct val="100000"/>
              </a:lnSpc>
              <a:spcBef>
                <a:spcPts val="530"/>
              </a:spcBef>
              <a:buClr>
                <a:srgbClr val="CC9900"/>
              </a:buClr>
              <a:buSzPct val="63636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200" spc="-5" dirty="0">
                <a:latin typeface="Arial"/>
                <a:cs typeface="Arial"/>
              </a:rPr>
              <a:t>Pestivirus</a:t>
            </a:r>
            <a:endParaRPr sz="2200">
              <a:latin typeface="Arial"/>
              <a:cs typeface="Arial"/>
            </a:endParaRPr>
          </a:p>
          <a:p>
            <a:pPr marL="68326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Arial"/>
                <a:cs typeface="Arial"/>
              </a:rPr>
              <a:t>2 biotypes: cytopathogenic (cp) or noncytopathogenic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(ncp)</a:t>
            </a:r>
            <a:endParaRPr sz="2200">
              <a:latin typeface="Arial"/>
              <a:cs typeface="Arial"/>
            </a:endParaRPr>
          </a:p>
          <a:p>
            <a:pPr marL="1035050" marR="56515" indent="-352425">
              <a:lnSpc>
                <a:spcPts val="2420"/>
              </a:lnSpc>
              <a:spcBef>
                <a:spcPts val="795"/>
              </a:spcBef>
            </a:pPr>
            <a:r>
              <a:rPr sz="2200" spc="-5" dirty="0">
                <a:latin typeface="Arial"/>
                <a:cs typeface="Arial"/>
              </a:rPr>
              <a:t>Both </a:t>
            </a:r>
            <a:r>
              <a:rPr sz="2200" spc="-10" dirty="0">
                <a:latin typeface="Arial"/>
                <a:cs typeface="Arial"/>
              </a:rPr>
              <a:t>biotypes </a:t>
            </a:r>
            <a:r>
              <a:rPr sz="2200" spc="-5" dirty="0">
                <a:latin typeface="Arial"/>
                <a:cs typeface="Arial"/>
              </a:rPr>
              <a:t>of BVDV infect cattle and cause disease, </a:t>
            </a:r>
            <a:r>
              <a:rPr sz="2200" spc="-10" dirty="0">
                <a:latin typeface="Arial"/>
                <a:cs typeface="Arial"/>
              </a:rPr>
              <a:t>but  </a:t>
            </a:r>
            <a:r>
              <a:rPr sz="2200" spc="-5" dirty="0">
                <a:latin typeface="Arial"/>
                <a:cs typeface="Arial"/>
              </a:rPr>
              <a:t>only ncp BVDV causes persistent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infections.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9676" y="404812"/>
            <a:ext cx="5414899" cy="604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112" y="1001712"/>
            <a:ext cx="7272274" cy="480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88976"/>
            <a:ext cx="5584825" cy="633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450" y="579437"/>
            <a:ext cx="6553200" cy="551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012" y="1144650"/>
            <a:ext cx="6624574" cy="437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112" y="981075"/>
            <a:ext cx="7346950" cy="434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525" y="404875"/>
            <a:ext cx="4794250" cy="5665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450" y="765175"/>
            <a:ext cx="6480175" cy="4716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1975" y="1125600"/>
            <a:ext cx="6408674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987" y="765111"/>
            <a:ext cx="6911975" cy="4849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735710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Effect of </a:t>
            </a:r>
            <a:r>
              <a:rPr sz="4200" dirty="0"/>
              <a:t>BVDV infection </a:t>
            </a:r>
            <a:r>
              <a:rPr sz="4200" spc="-5" dirty="0"/>
              <a:t>on</a:t>
            </a:r>
            <a:r>
              <a:rPr sz="4200" spc="-114" dirty="0"/>
              <a:t> </a:t>
            </a:r>
            <a:r>
              <a:rPr sz="4200" spc="-5" dirty="0"/>
              <a:t>cattle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624330"/>
            <a:ext cx="7920355" cy="411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61820" indent="-342900">
              <a:lnSpc>
                <a:spcPct val="100000"/>
              </a:lnSpc>
              <a:spcBef>
                <a:spcPts val="10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Reproductive failure: Embryonic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death,  </a:t>
            </a:r>
            <a:r>
              <a:rPr sz="2600" dirty="0">
                <a:latin typeface="Arial"/>
                <a:cs typeface="Arial"/>
              </a:rPr>
              <a:t>Mummification, Abortions,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Stillbirths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Repeated breeding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Immunosuppression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Congenital </a:t>
            </a:r>
            <a:r>
              <a:rPr sz="2600" dirty="0">
                <a:latin typeface="Arial"/>
                <a:cs typeface="Arial"/>
              </a:rPr>
              <a:t>defects: Cerebellar hypoplasia,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Cataract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Persistent infections: </a:t>
            </a:r>
            <a:r>
              <a:rPr sz="2600" spc="-5" dirty="0">
                <a:latin typeface="Arial"/>
                <a:cs typeface="Arial"/>
              </a:rPr>
              <a:t>Carrier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animals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Acute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BVD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Bovine </a:t>
            </a:r>
            <a:r>
              <a:rPr sz="2600" spc="-5" dirty="0">
                <a:latin typeface="Arial"/>
                <a:cs typeface="Arial"/>
              </a:rPr>
              <a:t>respiratory </a:t>
            </a:r>
            <a:r>
              <a:rPr sz="2600" dirty="0">
                <a:latin typeface="Arial"/>
                <a:cs typeface="Arial"/>
              </a:rPr>
              <a:t>tract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Mucosal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550" y="765048"/>
            <a:ext cx="7272274" cy="395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8850" y="5398719"/>
            <a:ext cx="2672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Pillars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rumens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3651" y="2492375"/>
            <a:ext cx="4570349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1354269"/>
            <a:ext cx="27679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06633"/>
                </a:solidFill>
                <a:latin typeface="Garamond"/>
                <a:cs typeface="Garamond"/>
              </a:rPr>
              <a:t>Questions?</a:t>
            </a:r>
            <a:endParaRPr sz="50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2241725"/>
            <a:ext cx="4191000" cy="149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62430">
              <a:lnSpc>
                <a:spcPct val="120100"/>
              </a:lnSpc>
              <a:spcBef>
                <a:spcPts val="95"/>
              </a:spcBef>
            </a:pPr>
            <a:r>
              <a:rPr lang="en-US" sz="2000" spc="-5" dirty="0">
                <a:latin typeface="Arial"/>
                <a:cs typeface="Arial"/>
              </a:rPr>
              <a:t>All data is cited by </a:t>
            </a:r>
            <a:endParaRPr lang="en-US" sz="2000" spc="-5" dirty="0" smtClean="0">
              <a:latin typeface="Arial"/>
              <a:cs typeface="Arial"/>
            </a:endParaRPr>
          </a:p>
          <a:p>
            <a:pPr marL="12700" marR="1662430">
              <a:lnSpc>
                <a:spcPct val="120100"/>
              </a:lnSpc>
              <a:spcBef>
                <a:spcPts val="95"/>
              </a:spcBef>
            </a:pPr>
            <a:r>
              <a:rPr sz="2000" spc="-5" dirty="0" err="1" smtClean="0">
                <a:latin typeface="Arial"/>
                <a:cs typeface="Arial"/>
              </a:rPr>
              <a:t>Sukolrat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Boonyayatra  </a:t>
            </a:r>
            <a:r>
              <a:rPr sz="2000" spc="-10" dirty="0">
                <a:latin typeface="Arial"/>
                <a:cs typeface="Arial"/>
              </a:rPr>
              <a:t>DVM,</a:t>
            </a:r>
            <a:r>
              <a:rPr sz="2000" spc="-5" dirty="0">
                <a:latin typeface="Arial"/>
                <a:cs typeface="Arial"/>
              </a:rPr>
              <a:t> M.S.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spc="-5" dirty="0">
                <a:latin typeface="Arial"/>
                <a:cs typeface="Arial"/>
              </a:rPr>
              <a:t>Clinic for Ruminant, FVM.</a:t>
            </a:r>
            <a:r>
              <a:rPr sz="2000" spc="-10" dirty="0">
                <a:latin typeface="Arial"/>
                <a:cs typeface="Arial"/>
              </a:rPr>
              <a:t> CMU.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28060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Trans</a:t>
            </a:r>
            <a:r>
              <a:rPr sz="4200" spc="5" dirty="0"/>
              <a:t>m</a:t>
            </a:r>
            <a:r>
              <a:rPr sz="4200" dirty="0"/>
              <a:t>ission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31429"/>
            <a:ext cx="5233670" cy="38290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Persistent </a:t>
            </a:r>
            <a:r>
              <a:rPr sz="3000" spc="-5" dirty="0">
                <a:latin typeface="Arial"/>
                <a:cs typeface="Arial"/>
              </a:rPr>
              <a:t>infected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animals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Acute </a:t>
            </a:r>
            <a:r>
              <a:rPr sz="3000" spc="-5" dirty="0">
                <a:latin typeface="Arial"/>
                <a:cs typeface="Arial"/>
              </a:rPr>
              <a:t>infected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cattle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Semen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Embryo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transfer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Rectal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sleeves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Contaminated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water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Biting </a:t>
            </a:r>
            <a:r>
              <a:rPr sz="3000" spc="-5" dirty="0">
                <a:latin typeface="Arial"/>
                <a:cs typeface="Arial"/>
              </a:rPr>
              <a:t>insect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(experimentally)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476250"/>
            <a:ext cx="8424926" cy="556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34925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Critical</a:t>
            </a:r>
            <a:r>
              <a:rPr sz="4200" spc="-85" dirty="0"/>
              <a:t> </a:t>
            </a:r>
            <a:r>
              <a:rPr sz="4200" dirty="0"/>
              <a:t>concerns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622882"/>
            <a:ext cx="7912100" cy="392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1000760" indent="-610235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Prenatally infected cattle and that are  persistently </a:t>
            </a:r>
            <a:r>
              <a:rPr sz="3000" dirty="0">
                <a:latin typeface="Arial"/>
                <a:cs typeface="Arial"/>
              </a:rPr>
              <a:t>viremic </a:t>
            </a:r>
            <a:r>
              <a:rPr sz="3000" spc="-10" dirty="0">
                <a:latin typeface="Arial"/>
                <a:cs typeface="Arial"/>
              </a:rPr>
              <a:t>after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birth</a:t>
            </a:r>
            <a:endParaRPr sz="3000">
              <a:latin typeface="Arial"/>
              <a:cs typeface="Arial"/>
            </a:endParaRPr>
          </a:p>
          <a:p>
            <a:pPr marL="622300" marR="5080" indent="-610235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dirty="0">
                <a:latin typeface="Arial"/>
                <a:cs typeface="Arial"/>
              </a:rPr>
              <a:t>Postnatally </a:t>
            </a:r>
            <a:r>
              <a:rPr sz="3000" spc="-5" dirty="0">
                <a:latin typeface="Arial"/>
                <a:cs typeface="Arial"/>
              </a:rPr>
              <a:t>infected cattle </a:t>
            </a:r>
            <a:r>
              <a:rPr sz="3000" dirty="0">
                <a:latin typeface="Arial"/>
                <a:cs typeface="Arial"/>
              </a:rPr>
              <a:t>that </a:t>
            </a:r>
            <a:r>
              <a:rPr sz="3000" spc="-5" dirty="0">
                <a:latin typeface="Arial"/>
                <a:cs typeface="Arial"/>
              </a:rPr>
              <a:t>are  transiently </a:t>
            </a:r>
            <a:r>
              <a:rPr sz="3000" dirty="0">
                <a:latin typeface="Arial"/>
                <a:cs typeface="Arial"/>
              </a:rPr>
              <a:t>viremic </a:t>
            </a:r>
            <a:r>
              <a:rPr sz="3000" spc="-10" dirty="0">
                <a:latin typeface="Arial"/>
                <a:cs typeface="Arial"/>
              </a:rPr>
              <a:t>for </a:t>
            </a:r>
            <a:r>
              <a:rPr sz="3000" spc="-5" dirty="0">
                <a:latin typeface="Arial"/>
                <a:cs typeface="Arial"/>
              </a:rPr>
              <a:t>about </a:t>
            </a:r>
            <a:r>
              <a:rPr sz="3000" dirty="0">
                <a:latin typeface="Arial"/>
                <a:cs typeface="Arial"/>
              </a:rPr>
              <a:t>2 to </a:t>
            </a:r>
            <a:r>
              <a:rPr sz="3000" spc="-5" dirty="0">
                <a:latin typeface="Arial"/>
                <a:cs typeface="Arial"/>
              </a:rPr>
              <a:t>10 days or  possibly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longer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700">
              <a:latin typeface="Times New Roman"/>
              <a:cs typeface="Times New Roman"/>
            </a:endParaRPr>
          </a:p>
          <a:p>
            <a:pPr marL="622300" marR="452120">
              <a:lnSpc>
                <a:spcPts val="3300"/>
              </a:lnSpc>
            </a:pPr>
            <a:r>
              <a:rPr sz="3000" dirty="0">
                <a:latin typeface="Arial"/>
                <a:cs typeface="Arial"/>
              </a:rPr>
              <a:t>Both </a:t>
            </a:r>
            <a:r>
              <a:rPr sz="3000" spc="-5" dirty="0">
                <a:latin typeface="Arial"/>
                <a:cs typeface="Arial"/>
              </a:rPr>
              <a:t>groups of animal are </a:t>
            </a:r>
            <a:r>
              <a:rPr sz="3000" dirty="0">
                <a:latin typeface="Arial"/>
                <a:cs typeface="Arial"/>
              </a:rPr>
              <a:t>considered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as  </a:t>
            </a:r>
            <a:r>
              <a:rPr sz="3000" dirty="0">
                <a:latin typeface="Arial"/>
                <a:cs typeface="Arial"/>
              </a:rPr>
              <a:t>source </a:t>
            </a:r>
            <a:r>
              <a:rPr sz="3000" spc="-5" dirty="0">
                <a:latin typeface="Arial"/>
                <a:cs typeface="Arial"/>
              </a:rPr>
              <a:t>of infection in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herd.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36346"/>
            <a:ext cx="42119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Interspecies</a:t>
            </a:r>
            <a:r>
              <a:rPr sz="4200" spc="-95" dirty="0"/>
              <a:t> </a:t>
            </a:r>
            <a:r>
              <a:rPr sz="4200" dirty="0"/>
              <a:t>transfer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35940" y="1531429"/>
            <a:ext cx="6156325" cy="20434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Sheep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Wild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ruminants</a:t>
            </a:r>
            <a:endParaRPr sz="30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Natural </a:t>
            </a:r>
            <a:r>
              <a:rPr sz="2600" spc="-5" dirty="0">
                <a:latin typeface="Arial"/>
                <a:cs typeface="Arial"/>
              </a:rPr>
              <a:t>infections </a:t>
            </a:r>
            <a:r>
              <a:rPr sz="2600" dirty="0">
                <a:latin typeface="Arial"/>
                <a:cs typeface="Arial"/>
              </a:rPr>
              <a:t>(caribou: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40-100%)</a:t>
            </a:r>
            <a:endParaRPr sz="2600">
              <a:latin typeface="Arial"/>
              <a:cs typeface="Arial"/>
            </a:endParaRPr>
          </a:p>
          <a:p>
            <a:pPr marL="683260" lvl="1" indent="-327025">
              <a:lnSpc>
                <a:spcPct val="100000"/>
              </a:lnSpc>
              <a:spcBef>
                <a:spcPts val="365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600" dirty="0">
                <a:latin typeface="Arial"/>
                <a:cs typeface="Arial"/>
              </a:rPr>
              <a:t>Transfer </a:t>
            </a:r>
            <a:r>
              <a:rPr sz="2600" spc="-5" dirty="0">
                <a:latin typeface="Arial"/>
                <a:cs typeface="Arial"/>
              </a:rPr>
              <a:t>(llamas: </a:t>
            </a:r>
            <a:r>
              <a:rPr sz="2600" dirty="0">
                <a:latin typeface="Arial"/>
                <a:cs typeface="Arial"/>
              </a:rPr>
              <a:t>dead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end)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909637"/>
            <a:ext cx="7620000" cy="503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1448" y="6082995"/>
            <a:ext cx="249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Lesion on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584</Words>
  <Application>Microsoft Office PowerPoint</Application>
  <PresentationFormat>On-screen Show (4:3)</PresentationFormat>
  <Paragraphs>115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Garamond</vt:lpstr>
      <vt:lpstr>Gill Sans MT</vt:lpstr>
      <vt:lpstr>Times New Roman</vt:lpstr>
      <vt:lpstr>Wingdings</vt:lpstr>
      <vt:lpstr>Office Theme</vt:lpstr>
      <vt:lpstr>Viral Disease in Ruminant (BVD &amp; FMD)</vt:lpstr>
      <vt:lpstr>Bovine viral diarrhea virus  (BVDV)</vt:lpstr>
      <vt:lpstr>Etiology</vt:lpstr>
      <vt:lpstr>Effect of BVDV infection on cattle</vt:lpstr>
      <vt:lpstr>Transmission</vt:lpstr>
      <vt:lpstr>PowerPoint Presentation</vt:lpstr>
      <vt:lpstr>Critical concerns</vt:lpstr>
      <vt:lpstr>Interspecies transfer</vt:lpstr>
      <vt:lpstr>PowerPoint Presentation</vt:lpstr>
      <vt:lpstr>Lesion on nose,  foamy saliva</vt:lpstr>
      <vt:lpstr>PowerPoint Presentation</vt:lpstr>
      <vt:lpstr>PowerPoint Presentation</vt:lpstr>
      <vt:lpstr>Lesion on hard  palate</vt:lpstr>
      <vt:lpstr>PowerPoint Presentation</vt:lpstr>
      <vt:lpstr>PowerPoint Presentation</vt:lpstr>
      <vt:lpstr>Diagnosis (1)</vt:lpstr>
      <vt:lpstr>Diagnosis (2)</vt:lpstr>
      <vt:lpstr>Foot and Mouth Disease  (FMD)</vt:lpstr>
      <vt:lpstr>Etiology</vt:lpstr>
      <vt:lpstr>PowerPoint Presentation</vt:lpstr>
      <vt:lpstr>PowerPoint Presentation</vt:lpstr>
      <vt:lpstr>PowerPoint Presentation</vt:lpstr>
      <vt:lpstr>PowerPoint Presentation</vt:lpstr>
      <vt:lpstr>Resistant and Sensitivity</vt:lpstr>
      <vt:lpstr>Host</vt:lpstr>
      <vt:lpstr>Transmission</vt:lpstr>
      <vt:lpstr>Clinical signs (1)</vt:lpstr>
      <vt:lpstr>Clinical signs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EPHEMERAL FEVER</dc:title>
  <dc:creator>Sukolrat Boonyayatra</dc:creator>
  <cp:lastModifiedBy>Dr. Jihad A. Ahmed</cp:lastModifiedBy>
  <cp:revision>3</cp:revision>
  <dcterms:created xsi:type="dcterms:W3CDTF">2021-01-31T09:30:08Z</dcterms:created>
  <dcterms:modified xsi:type="dcterms:W3CDTF">2021-01-31T19:41:17Z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2021-01-31T00:00:00Z</vt:filetime>
  </property>
</Properties>
</file>